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1" r:id="rId2"/>
  </p:sldMasterIdLst>
  <p:notesMasterIdLst>
    <p:notesMasterId r:id="rId25"/>
  </p:notesMasterIdLst>
  <p:sldIdLst>
    <p:sldId id="256" r:id="rId3"/>
    <p:sldId id="331" r:id="rId4"/>
    <p:sldId id="414" r:id="rId5"/>
    <p:sldId id="471" r:id="rId6"/>
    <p:sldId id="472" r:id="rId7"/>
    <p:sldId id="473" r:id="rId8"/>
    <p:sldId id="474" r:id="rId9"/>
    <p:sldId id="475" r:id="rId10"/>
    <p:sldId id="478" r:id="rId11"/>
    <p:sldId id="479" r:id="rId12"/>
    <p:sldId id="480" r:id="rId13"/>
    <p:sldId id="485" r:id="rId14"/>
    <p:sldId id="481" r:id="rId15"/>
    <p:sldId id="477" r:id="rId16"/>
    <p:sldId id="486" r:id="rId17"/>
    <p:sldId id="487" r:id="rId18"/>
    <p:sldId id="488" r:id="rId19"/>
    <p:sldId id="489" r:id="rId20"/>
    <p:sldId id="490" r:id="rId21"/>
    <p:sldId id="491" r:id="rId22"/>
    <p:sldId id="492" r:id="rId23"/>
    <p:sldId id="49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79A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84" autoAdjust="0"/>
    <p:restoredTop sz="95839"/>
  </p:normalViewPr>
  <p:slideViewPr>
    <p:cSldViewPr snapToGrid="0">
      <p:cViewPr varScale="1">
        <p:scale>
          <a:sx n="113" d="100"/>
          <a:sy n="113" d="100"/>
        </p:scale>
        <p:origin x="208" y="280"/>
      </p:cViewPr>
      <p:guideLst/>
    </p:cSldViewPr>
  </p:slideViewPr>
  <p:outlineViewPr>
    <p:cViewPr>
      <p:scale>
        <a:sx n="33" d="100"/>
        <a:sy n="33" d="100"/>
      </p:scale>
      <p:origin x="0" y="-46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234C0-42CF-994A-B498-2C2DAA802C99}" type="datetimeFigureOut">
              <a:rPr lang="en-CN" smtClean="0"/>
              <a:t>6/21/23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22EA6-FE1A-C745-BE27-F2AA48395E8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2899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838200" y="2692940"/>
            <a:ext cx="10515600" cy="7571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00" y="3566399"/>
            <a:ext cx="105156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副标题</a:t>
            </a:r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426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1" y="1545535"/>
            <a:ext cx="833273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本内容版权属</a:t>
            </a:r>
            <a:r>
              <a: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杭州饥人谷教育科技有限公司</a:t>
            </a: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（简称饥人谷）所有。</a:t>
            </a: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任何媒体、网站或个人未经本网协议授权不得转载、链接、转贴，</a:t>
            </a: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或以其他方式复制、发布和发表。</a:t>
            </a: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已获得饥人谷授权的媒体、网站或个人在使用时须注明「资料来源：饥人谷」 。</a:t>
            </a: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对于违反者，饥人谷将依法追究责任。</a:t>
            </a: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如果你想要购买本课程</a:t>
            </a: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请微信联系 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xiedaimala02</a:t>
            </a:r>
            <a:r>
              <a:rPr lang="en-US" altLang="zh-CN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 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xiedaimala03</a:t>
            </a: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如果你发现有人盗用本课程</a:t>
            </a: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请微信联系 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xiedaimala02</a:t>
            </a:r>
            <a:r>
              <a:rPr lang="en-US" altLang="zh-CN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 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xiedaimala03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38200" y="28613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</p:txBody>
      </p:sp>
    </p:spTree>
    <p:extLst>
      <p:ext uri="{BB962C8B-B14F-4D97-AF65-F5344CB8AC3E}">
        <p14:creationId xmlns:p14="http://schemas.microsoft.com/office/powerpoint/2010/main" val="2504178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0000"/>
            <a:ext cx="105156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260000"/>
            <a:ext cx="10515600" cy="538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zh-CN" altLang="en-US" dirty="0" smtClean="0"/>
            </a:lvl1pPr>
            <a:lvl2pPr marL="0" indent="0">
              <a:buNone/>
              <a:defRPr lang="zh-CN" altLang="en-US" sz="2000" dirty="0" smtClean="0">
                <a:latin typeface="Consolas" panose="020B0609020204030204" pitchFamily="49" charset="0"/>
              </a:defRPr>
            </a:lvl2pPr>
            <a:lvl3pPr>
              <a:defRPr lang="zh-CN" altLang="en-US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lvl="1"/>
            <a:r>
              <a:rPr lang="en-US" altLang="zh-CN"/>
              <a:t>print("hi")</a:t>
            </a:r>
            <a:endParaRPr lang="zh-CN" altLang="en-US" dirty="0"/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21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60000"/>
            <a:ext cx="10515600" cy="538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zh-CN" altLang="en-US" dirty="0" smtClean="0"/>
            </a:lvl1pPr>
            <a:lvl2pPr>
              <a:buSzPct val="100000"/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9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页脚占位符 1"/>
          <p:cNvSpPr>
            <a:spLocks noGrp="1"/>
          </p:cNvSpPr>
          <p:nvPr>
            <p:ph type="ftr" sz="quarter" idx="3"/>
          </p:nvPr>
        </p:nvSpPr>
        <p:spPr>
          <a:xfrm>
            <a:off x="11353800" y="6642000"/>
            <a:ext cx="83820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175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>
            <a:spLocks noGrp="1"/>
          </p:cNvSpPr>
          <p:nvPr>
            <p:ph idx="13"/>
          </p:nvPr>
        </p:nvSpPr>
        <p:spPr>
          <a:xfrm>
            <a:off x="0" y="3"/>
            <a:ext cx="12192000" cy="6857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3636750"/>
            <a:ext cx="10515600" cy="715581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365000"/>
            <a:ext cx="105156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页脚占位符 1"/>
          <p:cNvSpPr>
            <a:spLocks noGrp="1"/>
          </p:cNvSpPr>
          <p:nvPr>
            <p:ph type="ftr" sz="quarter" idx="3"/>
          </p:nvPr>
        </p:nvSpPr>
        <p:spPr>
          <a:xfrm>
            <a:off x="11353800" y="6642000"/>
            <a:ext cx="83820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338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3636750"/>
            <a:ext cx="10515600" cy="715581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365000"/>
            <a:ext cx="105156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页脚占位符 1"/>
          <p:cNvSpPr>
            <a:spLocks noGrp="1"/>
          </p:cNvSpPr>
          <p:nvPr>
            <p:ph type="ftr" sz="quarter" idx="3"/>
          </p:nvPr>
        </p:nvSpPr>
        <p:spPr>
          <a:xfrm>
            <a:off x="11353800" y="6642000"/>
            <a:ext cx="83820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5704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页脚占位符 1"/>
          <p:cNvSpPr>
            <a:spLocks noGrp="1"/>
          </p:cNvSpPr>
          <p:nvPr>
            <p:ph type="ftr" sz="quarter" idx="3"/>
          </p:nvPr>
        </p:nvSpPr>
        <p:spPr>
          <a:xfrm>
            <a:off x="11353800" y="6642000"/>
            <a:ext cx="83820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737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页脚占位符 1"/>
          <p:cNvSpPr>
            <a:spLocks noGrp="1"/>
          </p:cNvSpPr>
          <p:nvPr>
            <p:ph type="ftr" sz="quarter" idx="3"/>
          </p:nvPr>
        </p:nvSpPr>
        <p:spPr>
          <a:xfrm>
            <a:off x="11353800" y="6642000"/>
            <a:ext cx="83820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41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60000"/>
            <a:ext cx="10515600" cy="538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lang="zh-CN" altLang="en-US" dirty="0" smtClean="0"/>
            </a:lvl1pPr>
            <a:lvl2pPr>
              <a:lnSpc>
                <a:spcPct val="100000"/>
              </a:lnSpc>
              <a:defRPr lang="zh-CN" altLang="en-US" dirty="0" smtClean="0"/>
            </a:lvl2pPr>
            <a:lvl3pPr>
              <a:lnSpc>
                <a:spcPct val="100000"/>
              </a:lnSpc>
              <a:defRPr lang="zh-CN" altLang="en-US" dirty="0" smtClean="0"/>
            </a:lvl3pPr>
            <a:lvl4pPr>
              <a:lnSpc>
                <a:spcPct val="100000"/>
              </a:lnSpc>
              <a:defRPr lang="zh-CN" altLang="en-US" dirty="0" smtClean="0"/>
            </a:lvl4pPr>
            <a:lvl5pPr>
              <a:lnSpc>
                <a:spcPct val="100000"/>
              </a:lnSpc>
              <a:defRPr lang="zh-CN" altLang="en-US" dirty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4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0000"/>
            <a:ext cx="105156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260000"/>
            <a:ext cx="10515600" cy="538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zh-CN" altLang="en-US" dirty="0" smtClean="0"/>
            </a:lvl1pPr>
            <a:lvl2pPr marL="0" indent="0">
              <a:buNone/>
              <a:defRPr lang="zh-CN" altLang="en-US" sz="2000" dirty="0" smtClean="0">
                <a:latin typeface="Consolas" panose="020B0609020204030204" pitchFamily="49" charset="0"/>
              </a:defRPr>
            </a:lvl2pPr>
            <a:lvl3pPr>
              <a:defRPr lang="zh-CN" altLang="en-US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lvl="1"/>
            <a:r>
              <a:rPr lang="en-US" altLang="zh-CN"/>
              <a:t>print("hi")</a:t>
            </a:r>
            <a:endParaRPr lang="zh-CN" altLang="en-US" dirty="0"/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22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1" y="1545535"/>
            <a:ext cx="833273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本内容版权属</a:t>
            </a:r>
            <a:r>
              <a:rPr lang="zh-CN" altLang="en-US" sz="18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杭州饥人谷教育科技有限公司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（简称饥人谷）所有。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任何媒体、网站或个人未经本网协议授权不得转载、链接、转贴，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或以其他方式复制、发布和发表。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已获得饥人谷授权的媒体、网站或个人在使用时须注明「资料来源：饥人谷」 。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对于违反者，饥人谷将依法追究责任。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如果你想要购买本课程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请微信联系 </a:t>
            </a:r>
            <a:r>
              <a:rPr lang="en-US" altLang="zh-CN" sz="18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xiedaimala02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 </a:t>
            </a:r>
            <a:r>
              <a:rPr lang="en-US" altLang="zh-CN" sz="18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xiedaimala03</a:t>
            </a: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如果你发现有人盗用本课程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请微信联系 </a:t>
            </a:r>
            <a:r>
              <a:rPr lang="en-US" altLang="zh-CN" sz="18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xiedaimala02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 </a:t>
            </a:r>
            <a:r>
              <a:rPr lang="en-US" altLang="zh-CN" sz="18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xiedaimala03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38200" y="28613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</p:txBody>
      </p:sp>
    </p:spTree>
    <p:extLst>
      <p:ext uri="{BB962C8B-B14F-4D97-AF65-F5344CB8AC3E}">
        <p14:creationId xmlns:p14="http://schemas.microsoft.com/office/powerpoint/2010/main" val="3669282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3636750"/>
            <a:ext cx="10515600" cy="715581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365000"/>
            <a:ext cx="10515600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595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>
            <a:spLocks noGrp="1"/>
          </p:cNvSpPr>
          <p:nvPr>
            <p:ph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  <a:lvl2pPr marL="0" indent="0" algn="ctr">
              <a:buNone/>
              <a:defRPr/>
            </a:lvl2pPr>
            <a:lvl3pPr marL="0" indent="0" algn="ctr">
              <a:buNone/>
              <a:defRPr/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zh-CN" altLang="en-US" dirty="0"/>
              <a:t>背景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3636750"/>
            <a:ext cx="10515600" cy="715581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365000"/>
            <a:ext cx="10515600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023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044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151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838200" y="2692940"/>
            <a:ext cx="10515600" cy="7571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ctr">
              <a:defRPr sz="4800">
                <a:solidFill>
                  <a:srgbClr val="2B4576"/>
                </a:solidFill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00" y="3509546"/>
            <a:ext cx="1051560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副标题</a:t>
            </a:r>
          </a:p>
        </p:txBody>
      </p:sp>
      <p:sp>
        <p:nvSpPr>
          <p:cNvPr id="7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页脚占位符 1"/>
          <p:cNvSpPr>
            <a:spLocks noGrp="1"/>
          </p:cNvSpPr>
          <p:nvPr>
            <p:ph type="ftr" sz="quarter" idx="3"/>
          </p:nvPr>
        </p:nvSpPr>
        <p:spPr>
          <a:xfrm>
            <a:off x="11353800" y="6642000"/>
            <a:ext cx="83820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006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84F88"/>
            </a:gs>
            <a:gs pos="100000">
              <a:srgbClr val="1E2C6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6"/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5713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zh-CN" altLang="en-US" dirty="0"/>
              <a:t>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838200" y="1260000"/>
            <a:ext cx="10515600" cy="538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FFC00A0-87D4-4A61-9BF9-412D314D1DAF}"/>
              </a:ext>
            </a:extLst>
          </p:cNvPr>
          <p:cNvSpPr txBox="1"/>
          <p:nvPr/>
        </p:nvSpPr>
        <p:spPr>
          <a:xfrm>
            <a:off x="5546971" y="6673056"/>
            <a:ext cx="109805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版权所有 </a:t>
            </a:r>
            <a:r>
              <a:rPr lang="en-US" altLang="zh-CN" sz="1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lang="zh-CN" altLang="en-US" sz="1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饥人谷</a:t>
            </a:r>
          </a:p>
        </p:txBody>
      </p:sp>
    </p:spTree>
    <p:extLst>
      <p:ext uri="{BB962C8B-B14F-4D97-AF65-F5344CB8AC3E}">
        <p14:creationId xmlns:p14="http://schemas.microsoft.com/office/powerpoint/2010/main" val="488370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9" r:id="rId3"/>
    <p:sldLayoutId id="2147483675" r:id="rId4"/>
    <p:sldLayoutId id="2147483678" r:id="rId5"/>
    <p:sldLayoutId id="2147483677" r:id="rId6"/>
    <p:sldLayoutId id="2147483679" r:id="rId7"/>
    <p:sldLayoutId id="2147483680" r:id="rId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-360000" algn="l" defTabSz="685800" rtl="0" eaLnBrk="1" latinLnBrk="0" hangingPunct="1">
        <a:lnSpc>
          <a:spcPct val="100000"/>
        </a:lnSpc>
        <a:spcBef>
          <a:spcPts val="1600"/>
        </a:spcBef>
        <a:buFont typeface="Arial" panose="020B0604020202020204" pitchFamily="34" charset="0"/>
        <a:buChar char="•"/>
        <a:defRPr lang="zh-CN" altLang="en-US" sz="3600" kern="1200" dirty="0" smtClean="0">
          <a:solidFill>
            <a:srgbClr val="FFDE85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0" indent="-360000" algn="l" defTabSz="685800" rtl="0" eaLnBrk="1" latinLnBrk="0" hangingPunct="1">
        <a:lnSpc>
          <a:spcPct val="100000"/>
        </a:lnSpc>
        <a:spcBef>
          <a:spcPts val="375"/>
        </a:spcBef>
        <a:buSzPct val="100000"/>
        <a:buFont typeface="Wingdings" panose="05000000000000000000" pitchFamily="2" charset="2"/>
        <a:buChar char="ü"/>
        <a:defRPr sz="24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0" indent="-36000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0" indent="-36000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0" indent="-36000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F9FCFF"/>
            </a:gs>
            <a:gs pos="100000">
              <a:srgbClr val="EBF7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6"/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5713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zh-CN" altLang="en-US" dirty="0"/>
              <a:t>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838200" y="1261130"/>
            <a:ext cx="10515600" cy="5380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3"/>
          </p:nvPr>
        </p:nvSpPr>
        <p:spPr>
          <a:xfrm>
            <a:off x="11353800" y="6642000"/>
            <a:ext cx="83820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4C8E59-2062-4974-9D8C-C0D011B313F2}"/>
              </a:ext>
            </a:extLst>
          </p:cNvPr>
          <p:cNvSpPr txBox="1"/>
          <p:nvPr/>
        </p:nvSpPr>
        <p:spPr>
          <a:xfrm>
            <a:off x="5363962" y="6673056"/>
            <a:ext cx="109805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版权所有 </a:t>
            </a:r>
            <a:r>
              <a:rPr lang="en-US" altLang="zh-CN" sz="1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lang="zh-CN" altLang="en-US" sz="1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饥人谷</a:t>
            </a:r>
          </a:p>
        </p:txBody>
      </p:sp>
    </p:spTree>
    <p:extLst>
      <p:ext uri="{BB962C8B-B14F-4D97-AF65-F5344CB8AC3E}">
        <p14:creationId xmlns:p14="http://schemas.microsoft.com/office/powerpoint/2010/main" val="953395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8" r:id="rId2"/>
    <p:sldLayoutId id="2147483690" r:id="rId3"/>
    <p:sldLayoutId id="2147483683" r:id="rId4"/>
    <p:sldLayoutId id="2147483684" r:id="rId5"/>
    <p:sldLayoutId id="2147483685" r:id="rId6"/>
    <p:sldLayoutId id="2147483686" r:id="rId7"/>
    <p:sldLayoutId id="2147483687" r:id="rId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2B4576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36000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rgbClr val="2B457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0" indent="-360000" algn="l" defTabSz="685800" rtl="0" eaLnBrk="1" latinLnBrk="0" hangingPunct="1">
        <a:lnSpc>
          <a:spcPct val="100000"/>
        </a:lnSpc>
        <a:spcBef>
          <a:spcPts val="375"/>
        </a:spcBef>
        <a:buSzPct val="50000"/>
        <a:buFont typeface="Wingdings" panose="05000000000000000000" pitchFamily="2" charset="2"/>
        <a:buChar char="ü"/>
        <a:defRPr sz="2400" kern="1200">
          <a:solidFill>
            <a:srgbClr val="2B457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0" indent="-36000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rgbClr val="2B457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0" indent="-36000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2B457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0" indent="-36000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2B457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F816A-4D31-46FA-A25C-E6E973DEB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692940"/>
            <a:ext cx="10515600" cy="757130"/>
          </a:xfrm>
        </p:spPr>
        <p:txBody>
          <a:bodyPr/>
          <a:lstStyle/>
          <a:p>
            <a:r>
              <a:rPr lang="zh-CN" altLang="en" dirty="0"/>
              <a:t>使用</a:t>
            </a:r>
            <a:r>
              <a:rPr lang="zh-CN" altLang="en-US" dirty="0"/>
              <a:t> </a:t>
            </a:r>
            <a:r>
              <a:rPr lang="en" altLang="zh-CN" dirty="0"/>
              <a:t>MySQL</a:t>
            </a:r>
            <a:r>
              <a:rPr lang="zh-CN" altLang="en-US" dirty="0"/>
              <a:t> </a:t>
            </a:r>
            <a:r>
              <a:rPr lang="en-US" altLang="zh-CN" dirty="0"/>
              <a:t>Workbench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FB9298-51D4-4A02-B053-F474455D3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66399"/>
            <a:ext cx="10515600" cy="461665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罗辑</a:t>
            </a:r>
          </a:p>
        </p:txBody>
      </p:sp>
    </p:spTree>
    <p:extLst>
      <p:ext uri="{BB962C8B-B14F-4D97-AF65-F5344CB8AC3E}">
        <p14:creationId xmlns:p14="http://schemas.microsoft.com/office/powerpoint/2010/main" val="3556706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671049"/>
            <a:ext cx="1040570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200" b="1" dirty="0">
                <a:latin typeface="Helvetica Neue" panose="02000503000000020004" pitchFamily="2" charset="0"/>
              </a:rPr>
              <a:t>MySQL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latin typeface="Helvetica Neue" panose="02000503000000020004" pitchFamily="2" charset="0"/>
              </a:rPr>
              <a:t>Workbench</a:t>
            </a:r>
            <a:r>
              <a:rPr lang="zh-CN" altLang="en-US" sz="3200" b="1" dirty="0">
                <a:latin typeface="Helvetica Neue" panose="02000503000000020004" pitchFamily="2" charset="0"/>
              </a:rPr>
              <a:t> 下载、安装 </a:t>
            </a:r>
            <a:r>
              <a:rPr lang="en-US" altLang="zh-CN" sz="3200" b="1" dirty="0">
                <a:latin typeface="Helvetica Neue" panose="02000503000000020004" pitchFamily="2" charset="0"/>
              </a:rPr>
              <a:t>-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latin typeface="Helvetica Neue" panose="02000503000000020004" pitchFamily="2" charset="0"/>
              </a:rPr>
              <a:t>Windows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endParaRPr lang="zh-CN" altLang="en-US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6BF294-76FA-CF40-8A49-3A4B9CE9D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34" y="1604364"/>
            <a:ext cx="7772400" cy="331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34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671049"/>
            <a:ext cx="1040570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200" b="1" dirty="0">
                <a:latin typeface="Helvetica Neue" panose="02000503000000020004" pitchFamily="2" charset="0"/>
              </a:rPr>
              <a:t>MySQL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latin typeface="Helvetica Neue" panose="02000503000000020004" pitchFamily="2" charset="0"/>
              </a:rPr>
              <a:t>Workbench</a:t>
            </a:r>
            <a:r>
              <a:rPr lang="zh-CN" altLang="en-US" sz="3200" b="1" dirty="0">
                <a:latin typeface="Helvetica Neue" panose="02000503000000020004" pitchFamily="2" charset="0"/>
              </a:rPr>
              <a:t> 下载、安装 </a:t>
            </a:r>
            <a:r>
              <a:rPr lang="en-US" altLang="zh-CN" sz="3200" b="1" dirty="0">
                <a:latin typeface="Helvetica Neue" panose="02000503000000020004" pitchFamily="2" charset="0"/>
              </a:rPr>
              <a:t>-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latin typeface="Helvetica Neue" panose="02000503000000020004" pitchFamily="2" charset="0"/>
              </a:rPr>
              <a:t>Windows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endParaRPr lang="zh-CN" altLang="en-US"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8805CD5-B35B-7F3D-1981-1611306D1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2" y="1543428"/>
            <a:ext cx="7772400" cy="410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20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671049"/>
            <a:ext cx="1040570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200" b="1" dirty="0">
                <a:latin typeface="Helvetica Neue" panose="02000503000000020004" pitchFamily="2" charset="0"/>
              </a:rPr>
              <a:t>MySQL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latin typeface="Helvetica Neue" panose="02000503000000020004" pitchFamily="2" charset="0"/>
              </a:rPr>
              <a:t>Workbench</a:t>
            </a:r>
            <a:r>
              <a:rPr lang="zh-CN" altLang="en-US" sz="3200" b="1" dirty="0">
                <a:latin typeface="Helvetica Neue" panose="02000503000000020004" pitchFamily="2" charset="0"/>
              </a:rPr>
              <a:t> 下载、安装 </a:t>
            </a:r>
            <a:r>
              <a:rPr lang="en-US" altLang="zh-CN" sz="3200" b="1" dirty="0">
                <a:latin typeface="Helvetica Neue" panose="02000503000000020004" pitchFamily="2" charset="0"/>
              </a:rPr>
              <a:t>-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latin typeface="Helvetica Neue" panose="02000503000000020004" pitchFamily="2" charset="0"/>
              </a:rPr>
              <a:t>Windows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endParaRPr lang="zh-CN" altLang="en-US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836ACC-012D-ABB2-B4E5-B2CE665F7760}"/>
              </a:ext>
            </a:extLst>
          </p:cNvPr>
          <p:cNvSpPr txBox="1"/>
          <p:nvPr/>
        </p:nvSpPr>
        <p:spPr>
          <a:xfrm>
            <a:off x="668692" y="1317380"/>
            <a:ext cx="10721798" cy="422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下载依赖并安装</a:t>
            </a:r>
            <a:endParaRPr lang="en-US" altLang="zh-CN" sz="1600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521CC7-8CDC-2E8E-875A-27662E0D3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2" y="1850220"/>
            <a:ext cx="5765975" cy="393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56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671049"/>
            <a:ext cx="1040570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200" b="1" dirty="0">
                <a:latin typeface="Helvetica Neue" panose="02000503000000020004" pitchFamily="2" charset="0"/>
              </a:rPr>
              <a:t>MySQL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latin typeface="Helvetica Neue" panose="02000503000000020004" pitchFamily="2" charset="0"/>
              </a:rPr>
              <a:t>Workbench</a:t>
            </a:r>
            <a:r>
              <a:rPr lang="zh-CN" altLang="en-US" sz="3200" b="1" dirty="0">
                <a:latin typeface="Helvetica Neue" panose="02000503000000020004" pitchFamily="2" charset="0"/>
              </a:rPr>
              <a:t> 下载、安装 </a:t>
            </a:r>
            <a:r>
              <a:rPr lang="en-US" altLang="zh-CN" sz="3200" b="1" dirty="0">
                <a:latin typeface="Helvetica Neue" panose="02000503000000020004" pitchFamily="2" charset="0"/>
              </a:rPr>
              <a:t>-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latin typeface="Helvetica Neue" panose="02000503000000020004" pitchFamily="2" charset="0"/>
              </a:rPr>
              <a:t>Windows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endParaRPr lang="zh-CN" alt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D5929D-3592-5450-566F-E8CDF6B774BB}"/>
              </a:ext>
            </a:extLst>
          </p:cNvPr>
          <p:cNvSpPr txBox="1"/>
          <p:nvPr/>
        </p:nvSpPr>
        <p:spPr>
          <a:xfrm>
            <a:off x="668692" y="1317380"/>
            <a:ext cx="10721798" cy="422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下载安装包并安装</a:t>
            </a:r>
            <a:endParaRPr lang="en-US" altLang="zh-CN" sz="1600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B0616A-D9A8-6DE5-B89D-931F3BD90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2" y="1852630"/>
            <a:ext cx="6409441" cy="412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28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3EC9456-1167-D912-5ACD-562B6DB045FA}"/>
              </a:ext>
            </a:extLst>
          </p:cNvPr>
          <p:cNvSpPr txBox="1"/>
          <p:nvPr/>
        </p:nvSpPr>
        <p:spPr>
          <a:xfrm>
            <a:off x="668692" y="1401422"/>
            <a:ext cx="7312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建立数据库连接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D30894-83BB-A57E-97EB-2542C52F4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32" y="1965595"/>
            <a:ext cx="8593667" cy="4300323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89BAFD3A-0878-2467-0E25-24F77F8D2E12}"/>
              </a:ext>
            </a:extLst>
          </p:cNvPr>
          <p:cNvSpPr txBox="1">
            <a:spLocks/>
          </p:cNvSpPr>
          <p:nvPr/>
        </p:nvSpPr>
        <p:spPr>
          <a:xfrm>
            <a:off x="668692" y="671049"/>
            <a:ext cx="1040570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200" b="1" dirty="0">
                <a:latin typeface="Helvetica Neue" panose="02000503000000020004" pitchFamily="2" charset="0"/>
              </a:rPr>
              <a:t>MySQL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latin typeface="Helvetica Neue" panose="02000503000000020004" pitchFamily="2" charset="0"/>
              </a:rPr>
              <a:t>Workbench</a:t>
            </a:r>
            <a:r>
              <a:rPr lang="zh-CN" altLang="en-US" sz="3200" b="1" dirty="0">
                <a:latin typeface="Helvetica Neue" panose="02000503000000020004" pitchFamily="2" charset="0"/>
              </a:rPr>
              <a:t> 连接数据库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05934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9BAFD3A-0878-2467-0E25-24F77F8D2E12}"/>
              </a:ext>
            </a:extLst>
          </p:cNvPr>
          <p:cNvSpPr txBox="1">
            <a:spLocks/>
          </p:cNvSpPr>
          <p:nvPr/>
        </p:nvSpPr>
        <p:spPr>
          <a:xfrm>
            <a:off x="668692" y="671049"/>
            <a:ext cx="1040570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200" b="1" dirty="0">
                <a:latin typeface="Helvetica Neue" panose="02000503000000020004" pitchFamily="2" charset="0"/>
              </a:rPr>
              <a:t>MySQL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latin typeface="Helvetica Neue" panose="02000503000000020004" pitchFamily="2" charset="0"/>
              </a:rPr>
              <a:t>Workbench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latin typeface="Helvetica Neue" panose="02000503000000020004" pitchFamily="2" charset="0"/>
              </a:rPr>
              <a:t>–</a:t>
            </a:r>
            <a:r>
              <a:rPr lang="zh-CN" altLang="en-US" sz="3200" b="1" dirty="0">
                <a:latin typeface="Helvetica Neue" panose="02000503000000020004" pitchFamily="2" charset="0"/>
              </a:rPr>
              <a:t> 创建数据库 </a:t>
            </a:r>
            <a:endParaRPr lang="zh-CN" altLang="en-US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DC89C8-D13E-626F-45C6-35BF3BF0C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2" y="1659467"/>
            <a:ext cx="7097959" cy="38857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4C0759-4E49-75E2-0AF4-D5E29AFE9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178" y="1614442"/>
            <a:ext cx="2703689" cy="390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09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9BAFD3A-0878-2467-0E25-24F77F8D2E12}"/>
              </a:ext>
            </a:extLst>
          </p:cNvPr>
          <p:cNvSpPr txBox="1">
            <a:spLocks/>
          </p:cNvSpPr>
          <p:nvPr/>
        </p:nvSpPr>
        <p:spPr>
          <a:xfrm>
            <a:off x="668692" y="671049"/>
            <a:ext cx="1040570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200" b="1" dirty="0">
                <a:latin typeface="Helvetica Neue" panose="02000503000000020004" pitchFamily="2" charset="0"/>
              </a:rPr>
              <a:t>MySQL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latin typeface="Helvetica Neue" panose="02000503000000020004" pitchFamily="2" charset="0"/>
              </a:rPr>
              <a:t>Workbench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latin typeface="Helvetica Neue" panose="02000503000000020004" pitchFamily="2" charset="0"/>
              </a:rPr>
              <a:t>–</a:t>
            </a:r>
            <a:r>
              <a:rPr lang="zh-CN" altLang="en-US" sz="3200" b="1" dirty="0">
                <a:latin typeface="Helvetica Neue" panose="02000503000000020004" pitchFamily="2" charset="0"/>
              </a:rPr>
              <a:t> 创建数据表 </a:t>
            </a:r>
            <a:endParaRPr lang="zh-CN" altLang="en-US"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D9F50E-1532-BE97-C434-41C404CD9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44" y="1440416"/>
            <a:ext cx="7629999" cy="474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45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9BAFD3A-0878-2467-0E25-24F77F8D2E12}"/>
              </a:ext>
            </a:extLst>
          </p:cNvPr>
          <p:cNvSpPr txBox="1">
            <a:spLocks/>
          </p:cNvSpPr>
          <p:nvPr/>
        </p:nvSpPr>
        <p:spPr>
          <a:xfrm>
            <a:off x="668692" y="671049"/>
            <a:ext cx="1040570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200" b="1" dirty="0">
                <a:latin typeface="Helvetica Neue" panose="02000503000000020004" pitchFamily="2" charset="0"/>
              </a:rPr>
              <a:t>MySQL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latin typeface="Helvetica Neue" panose="02000503000000020004" pitchFamily="2" charset="0"/>
              </a:rPr>
              <a:t>Workbench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latin typeface="Helvetica Neue" panose="02000503000000020004" pitchFamily="2" charset="0"/>
              </a:rPr>
              <a:t>–</a:t>
            </a:r>
            <a:r>
              <a:rPr lang="zh-CN" altLang="en-US" sz="3200" b="1" dirty="0">
                <a:latin typeface="Helvetica Neue" panose="02000503000000020004" pitchFamily="2" charset="0"/>
              </a:rPr>
              <a:t> 插入数据 </a:t>
            </a:r>
            <a:endParaRPr lang="zh-CN" altLang="en-US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0CA719-D3BA-FBD9-2568-C47806DCEBA9}"/>
              </a:ext>
            </a:extLst>
          </p:cNvPr>
          <p:cNvSpPr txBox="1"/>
          <p:nvPr/>
        </p:nvSpPr>
        <p:spPr>
          <a:xfrm>
            <a:off x="668692" y="14014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方式一：在 </a:t>
            </a:r>
            <a:r>
              <a:rPr lang="en-US" altLang="zh-CN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Query</a:t>
            </a:r>
            <a:r>
              <a:rPr lang="zh-CN" alt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窗口输入 </a:t>
            </a:r>
            <a:r>
              <a:rPr lang="en-US" altLang="zh-CN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insert</a:t>
            </a:r>
            <a:r>
              <a:rPr lang="zh-CN" alt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into</a:t>
            </a:r>
            <a:r>
              <a:rPr lang="zh-CN" alt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SQL</a:t>
            </a:r>
            <a:r>
              <a:rPr lang="zh-CN" alt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并执行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95744F-4B57-28F6-8FF2-BF71001E3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2" y="1965595"/>
            <a:ext cx="7922152" cy="279199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76A4F32-D5A8-57A7-8A5F-C90D709EDEA8}"/>
              </a:ext>
            </a:extLst>
          </p:cNvPr>
          <p:cNvSpPr txBox="1"/>
          <p:nvPr/>
        </p:nvSpPr>
        <p:spPr>
          <a:xfrm>
            <a:off x="668692" y="4902581"/>
            <a:ext cx="9028464" cy="881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rgbClr val="FFE79A"/>
                </a:solidFill>
              </a:rPr>
              <a:t>如果没有选定目标 </a:t>
            </a:r>
            <a:r>
              <a:rPr lang="en-US" altLang="zh-CN" b="1" dirty="0">
                <a:solidFill>
                  <a:srgbClr val="FFE79A"/>
                </a:solidFill>
              </a:rPr>
              <a:t>SQL</a:t>
            </a:r>
            <a:r>
              <a:rPr lang="zh-CN" altLang="en-US" b="1" dirty="0">
                <a:solidFill>
                  <a:srgbClr val="FFE79A"/>
                </a:solidFill>
              </a:rPr>
              <a:t>，点击执行按钮会按顺序执行 </a:t>
            </a:r>
            <a:r>
              <a:rPr lang="en-US" altLang="zh-CN" b="1" dirty="0">
                <a:solidFill>
                  <a:srgbClr val="FFE79A"/>
                </a:solidFill>
              </a:rPr>
              <a:t>Query</a:t>
            </a:r>
            <a:r>
              <a:rPr lang="zh-CN" altLang="en-US" b="1" dirty="0">
                <a:solidFill>
                  <a:srgbClr val="FFE79A"/>
                </a:solidFill>
              </a:rPr>
              <a:t> 窗口中的所有 </a:t>
            </a:r>
            <a:r>
              <a:rPr lang="en-US" altLang="zh-CN" b="1" dirty="0">
                <a:solidFill>
                  <a:srgbClr val="FFE79A"/>
                </a:solidFill>
              </a:rPr>
              <a:t>SQL</a:t>
            </a:r>
            <a:r>
              <a:rPr lang="zh-CN" altLang="en-US" b="1" dirty="0">
                <a:solidFill>
                  <a:srgbClr val="FFE79A"/>
                </a:solidFill>
              </a:rPr>
              <a:t> 语句。</a:t>
            </a:r>
            <a:endParaRPr lang="en-US" altLang="zh-CN" b="1" dirty="0">
              <a:solidFill>
                <a:srgbClr val="FFE79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rgbClr val="FFE79A"/>
                </a:solidFill>
              </a:rPr>
              <a:t>选定目标 </a:t>
            </a:r>
            <a:r>
              <a:rPr lang="en-US" altLang="zh-CN" b="1" dirty="0">
                <a:solidFill>
                  <a:srgbClr val="FFE79A"/>
                </a:solidFill>
              </a:rPr>
              <a:t>SQL</a:t>
            </a:r>
            <a:r>
              <a:rPr lang="zh-CN" altLang="en-US" b="1" dirty="0">
                <a:solidFill>
                  <a:srgbClr val="FFE79A"/>
                </a:solidFill>
              </a:rPr>
              <a:t>，点击执行按钮仅执行所选择的 </a:t>
            </a:r>
            <a:r>
              <a:rPr lang="en-US" altLang="zh-CN" b="1" dirty="0">
                <a:solidFill>
                  <a:srgbClr val="FFE79A"/>
                </a:solidFill>
              </a:rPr>
              <a:t>SQL</a:t>
            </a:r>
            <a:r>
              <a:rPr lang="zh-CN" altLang="en-US" b="1" dirty="0">
                <a:solidFill>
                  <a:srgbClr val="FFE79A"/>
                </a:solidFill>
              </a:rPr>
              <a:t> 语句。</a:t>
            </a:r>
          </a:p>
        </p:txBody>
      </p:sp>
    </p:spTree>
    <p:extLst>
      <p:ext uri="{BB962C8B-B14F-4D97-AF65-F5344CB8AC3E}">
        <p14:creationId xmlns:p14="http://schemas.microsoft.com/office/powerpoint/2010/main" val="1956691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9BAFD3A-0878-2467-0E25-24F77F8D2E12}"/>
              </a:ext>
            </a:extLst>
          </p:cNvPr>
          <p:cNvSpPr txBox="1">
            <a:spLocks/>
          </p:cNvSpPr>
          <p:nvPr/>
        </p:nvSpPr>
        <p:spPr>
          <a:xfrm>
            <a:off x="668692" y="671049"/>
            <a:ext cx="1040570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200" b="1" dirty="0">
                <a:latin typeface="Helvetica Neue" panose="02000503000000020004" pitchFamily="2" charset="0"/>
              </a:rPr>
              <a:t>MySQL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latin typeface="Helvetica Neue" panose="02000503000000020004" pitchFamily="2" charset="0"/>
              </a:rPr>
              <a:t>Workbench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latin typeface="Helvetica Neue" panose="02000503000000020004" pitchFamily="2" charset="0"/>
              </a:rPr>
              <a:t>–</a:t>
            </a:r>
            <a:r>
              <a:rPr lang="zh-CN" altLang="en-US" sz="3200" b="1" dirty="0">
                <a:latin typeface="Helvetica Neue" panose="02000503000000020004" pitchFamily="2" charset="0"/>
              </a:rPr>
              <a:t> 插入数据 </a:t>
            </a:r>
            <a:endParaRPr lang="zh-CN" altLang="en-US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0CA719-D3BA-FBD9-2568-C47806DCEBA9}"/>
              </a:ext>
            </a:extLst>
          </p:cNvPr>
          <p:cNvSpPr txBox="1"/>
          <p:nvPr/>
        </p:nvSpPr>
        <p:spPr>
          <a:xfrm>
            <a:off x="668692" y="14014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方式二：在结果窗口中直接输入要插入的数据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5B945CC-50F6-F37F-9324-30EA99A90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2" y="1965596"/>
            <a:ext cx="7461238" cy="382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75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9BAFD3A-0878-2467-0E25-24F77F8D2E12}"/>
              </a:ext>
            </a:extLst>
          </p:cNvPr>
          <p:cNvSpPr txBox="1">
            <a:spLocks/>
          </p:cNvSpPr>
          <p:nvPr/>
        </p:nvSpPr>
        <p:spPr>
          <a:xfrm>
            <a:off x="668692" y="671049"/>
            <a:ext cx="1040570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200" b="1" dirty="0">
                <a:latin typeface="Helvetica Neue" panose="02000503000000020004" pitchFamily="2" charset="0"/>
              </a:rPr>
              <a:t>MySQL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latin typeface="Helvetica Neue" panose="02000503000000020004" pitchFamily="2" charset="0"/>
              </a:rPr>
              <a:t>Workbench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latin typeface="Helvetica Neue" panose="02000503000000020004" pitchFamily="2" charset="0"/>
              </a:rPr>
              <a:t>–</a:t>
            </a:r>
            <a:r>
              <a:rPr lang="zh-CN" altLang="en-US" sz="3200" b="1" dirty="0">
                <a:latin typeface="Helvetica Neue" panose="02000503000000020004" pitchFamily="2" charset="0"/>
              </a:rPr>
              <a:t> 查询数据 </a:t>
            </a:r>
            <a:endParaRPr lang="zh-CN" altLang="en-US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0CA719-D3BA-FBD9-2568-C47806DCEBA9}"/>
              </a:ext>
            </a:extLst>
          </p:cNvPr>
          <p:cNvSpPr txBox="1"/>
          <p:nvPr/>
        </p:nvSpPr>
        <p:spPr>
          <a:xfrm>
            <a:off x="668692" y="14014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在 </a:t>
            </a:r>
            <a:r>
              <a:rPr lang="en-US" altLang="zh-CN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Query</a:t>
            </a:r>
            <a:r>
              <a:rPr lang="zh-CN" alt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窗口输入查询 </a:t>
            </a:r>
            <a:r>
              <a:rPr lang="en-US" altLang="zh-CN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SQL</a:t>
            </a:r>
            <a:r>
              <a:rPr lang="zh-CN" alt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并执行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D31C94-D966-A453-F453-3D0556F9A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2" y="1965596"/>
            <a:ext cx="8000860" cy="382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17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512988" y="521724"/>
            <a:ext cx="7660168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本节课的主要内容包括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1C06F9D-3597-D8B9-1E43-941F7E21AB78}"/>
              </a:ext>
            </a:extLst>
          </p:cNvPr>
          <p:cNvSpPr txBox="1"/>
          <p:nvPr/>
        </p:nvSpPr>
        <p:spPr>
          <a:xfrm>
            <a:off x="634749" y="1278854"/>
            <a:ext cx="7140473" cy="4115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MySQL</a:t>
            </a:r>
            <a:r>
              <a:rPr lang="zh-CN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Workbench</a:t>
            </a:r>
            <a:r>
              <a:rPr lang="zh-CN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介绍</a:t>
            </a:r>
            <a:endParaRPr lang="en-US" altLang="zh-CN" sz="2000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MySQL</a:t>
            </a:r>
            <a:r>
              <a:rPr lang="zh-CN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Workbench</a:t>
            </a:r>
            <a:r>
              <a:rPr lang="zh-CN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下载、安装</a:t>
            </a:r>
            <a:endParaRPr lang="en-US" altLang="zh-CN" sz="2000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MySQL Workbench </a:t>
            </a:r>
            <a:r>
              <a:rPr lang="zh-CN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连接数据库</a:t>
            </a:r>
            <a:endParaRPr lang="en-US" altLang="zh-CN" sz="2000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使用 </a:t>
            </a:r>
            <a:r>
              <a:rPr lang="en-US" altLang="zh-CN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MySQL</a:t>
            </a:r>
            <a:r>
              <a:rPr lang="zh-CN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Workbench</a:t>
            </a:r>
            <a:r>
              <a:rPr lang="zh-CN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完成 </a:t>
            </a:r>
            <a:r>
              <a:rPr lang="en-US" altLang="zh-CN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MySQL</a:t>
            </a:r>
            <a:r>
              <a:rPr lang="zh-CN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基本操作</a:t>
            </a:r>
            <a:endParaRPr lang="en-US" altLang="zh-CN" sz="2000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创建数据库</a:t>
            </a:r>
            <a:endParaRPr lang="en-US" altLang="zh-CN" sz="1600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创建数据表</a:t>
            </a:r>
            <a:endParaRPr lang="en-US" altLang="zh-CN" sz="1600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插入数据</a:t>
            </a:r>
            <a:endParaRPr lang="en-US" altLang="zh-CN" sz="1600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查询数据</a:t>
            </a:r>
            <a:endParaRPr lang="en-US" altLang="zh-CN" sz="1600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更新数据</a:t>
            </a:r>
            <a:endParaRPr lang="en-US" altLang="zh-CN" sz="1600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修改表结构</a:t>
            </a:r>
            <a:endParaRPr lang="en-US" altLang="zh-CN" sz="1600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500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9BAFD3A-0878-2467-0E25-24F77F8D2E12}"/>
              </a:ext>
            </a:extLst>
          </p:cNvPr>
          <p:cNvSpPr txBox="1">
            <a:spLocks/>
          </p:cNvSpPr>
          <p:nvPr/>
        </p:nvSpPr>
        <p:spPr>
          <a:xfrm>
            <a:off x="668692" y="671049"/>
            <a:ext cx="1040570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200" b="1" dirty="0">
                <a:latin typeface="Helvetica Neue" panose="02000503000000020004" pitchFamily="2" charset="0"/>
              </a:rPr>
              <a:t>MySQL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latin typeface="Helvetica Neue" panose="02000503000000020004" pitchFamily="2" charset="0"/>
              </a:rPr>
              <a:t>Workbench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latin typeface="Helvetica Neue" panose="02000503000000020004" pitchFamily="2" charset="0"/>
              </a:rPr>
              <a:t>–</a:t>
            </a:r>
            <a:r>
              <a:rPr lang="zh-CN" altLang="en-US" sz="3200" b="1" dirty="0">
                <a:latin typeface="Helvetica Neue" panose="02000503000000020004" pitchFamily="2" charset="0"/>
              </a:rPr>
              <a:t> 更新数据 </a:t>
            </a:r>
            <a:endParaRPr lang="zh-CN" altLang="en-US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0CA719-D3BA-FBD9-2568-C47806DCEBA9}"/>
              </a:ext>
            </a:extLst>
          </p:cNvPr>
          <p:cNvSpPr txBox="1"/>
          <p:nvPr/>
        </p:nvSpPr>
        <p:spPr>
          <a:xfrm>
            <a:off x="668692" y="14014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方式一：在 </a:t>
            </a:r>
            <a:r>
              <a:rPr lang="en-US" altLang="zh-CN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Query</a:t>
            </a:r>
            <a:r>
              <a:rPr lang="zh-CN" alt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窗口输入 </a:t>
            </a:r>
            <a:r>
              <a:rPr lang="en-US" altLang="zh-CN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update</a:t>
            </a:r>
            <a:r>
              <a:rPr lang="zh-CN" alt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SQL</a:t>
            </a:r>
            <a:r>
              <a:rPr lang="zh-CN" alt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并执行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C89445-F1C8-C92C-34D3-B9B714CB281D}"/>
              </a:ext>
            </a:extLst>
          </p:cNvPr>
          <p:cNvSpPr txBox="1"/>
          <p:nvPr/>
        </p:nvSpPr>
        <p:spPr>
          <a:xfrm>
            <a:off x="668692" y="19554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方式二：在结果窗口直接更新数据并执行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9AA198-03D4-0CCE-F4B1-104EAAECE929}"/>
              </a:ext>
            </a:extLst>
          </p:cNvPr>
          <p:cNvSpPr txBox="1"/>
          <p:nvPr/>
        </p:nvSpPr>
        <p:spPr>
          <a:xfrm>
            <a:off x="668692" y="58634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在结果窗口更新数据，查询返回字段中必须包含主键。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E3AAF2-DAAE-74CE-8F5B-A5AFD7276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2" y="2509416"/>
            <a:ext cx="6096000" cy="314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9BAFD3A-0878-2467-0E25-24F77F8D2E12}"/>
              </a:ext>
            </a:extLst>
          </p:cNvPr>
          <p:cNvSpPr txBox="1">
            <a:spLocks/>
          </p:cNvSpPr>
          <p:nvPr/>
        </p:nvSpPr>
        <p:spPr>
          <a:xfrm>
            <a:off x="668692" y="671049"/>
            <a:ext cx="1040570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200" b="1" dirty="0">
                <a:latin typeface="Helvetica Neue" panose="02000503000000020004" pitchFamily="2" charset="0"/>
              </a:rPr>
              <a:t>MySQL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latin typeface="Helvetica Neue" panose="02000503000000020004" pitchFamily="2" charset="0"/>
              </a:rPr>
              <a:t>Workbench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latin typeface="Helvetica Neue" panose="02000503000000020004" pitchFamily="2" charset="0"/>
              </a:rPr>
              <a:t>–</a:t>
            </a:r>
            <a:r>
              <a:rPr lang="zh-CN" altLang="en-US" sz="3200" b="1" dirty="0">
                <a:latin typeface="Helvetica Neue" panose="02000503000000020004" pitchFamily="2" charset="0"/>
              </a:rPr>
              <a:t> 修改表结构 </a:t>
            </a:r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50FB98-B1A5-6A18-519F-6061E3C5B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2" y="1693333"/>
            <a:ext cx="2753747" cy="36716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501ECD-7FD0-CCEE-C742-961DE1730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908" y="1693333"/>
            <a:ext cx="7772400" cy="367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50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9BAFD3A-0878-2467-0E25-24F77F8D2E12}"/>
              </a:ext>
            </a:extLst>
          </p:cNvPr>
          <p:cNvSpPr txBox="1">
            <a:spLocks/>
          </p:cNvSpPr>
          <p:nvPr/>
        </p:nvSpPr>
        <p:spPr>
          <a:xfrm>
            <a:off x="668692" y="671049"/>
            <a:ext cx="1040570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200" b="1" dirty="0">
                <a:latin typeface="Helvetica Neue" panose="02000503000000020004" pitchFamily="2" charset="0"/>
              </a:rPr>
              <a:t>MySQL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latin typeface="Helvetica Neue" panose="02000503000000020004" pitchFamily="2" charset="0"/>
              </a:rPr>
              <a:t>Workbench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latin typeface="Helvetica Neue" panose="02000503000000020004" pitchFamily="2" charset="0"/>
              </a:rPr>
              <a:t>–</a:t>
            </a:r>
            <a:r>
              <a:rPr lang="zh-CN" altLang="en-US" sz="3200" b="1" dirty="0">
                <a:latin typeface="Helvetica Neue" panose="02000503000000020004" pitchFamily="2" charset="0"/>
              </a:rPr>
              <a:t> 查询表信息 </a:t>
            </a:r>
            <a:endParaRPr lang="zh-CN" altLang="en-US"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D361EC-08B4-0CEE-8E82-154523B5A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2" y="1472983"/>
            <a:ext cx="9412285" cy="481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37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560250"/>
            <a:ext cx="10405707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800" b="1" dirty="0">
                <a:latin typeface="Helvetica Neue" panose="02000503000000020004" pitchFamily="2" charset="0"/>
              </a:rPr>
              <a:t>MySQL</a:t>
            </a:r>
            <a:r>
              <a:rPr lang="zh-CN" altLang="en-US" sz="4800" b="1" dirty="0">
                <a:latin typeface="Helvetica Neue" panose="02000503000000020004" pitchFamily="2" charset="0"/>
              </a:rPr>
              <a:t> </a:t>
            </a:r>
            <a:r>
              <a:rPr lang="en-US" altLang="zh-CN" sz="4800" b="1" dirty="0">
                <a:latin typeface="Helvetica Neue" panose="02000503000000020004" pitchFamily="2" charset="0"/>
              </a:rPr>
              <a:t>Workbench</a:t>
            </a:r>
            <a:r>
              <a:rPr lang="zh-CN" altLang="en-US" sz="4800" b="1" dirty="0">
                <a:latin typeface="Helvetica Neue" panose="02000503000000020004" pitchFamily="2" charset="0"/>
              </a:rPr>
              <a:t> 介绍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678B13-7BD8-D25A-7ADD-682EF09DC889}"/>
              </a:ext>
            </a:extLst>
          </p:cNvPr>
          <p:cNvSpPr txBox="1"/>
          <p:nvPr/>
        </p:nvSpPr>
        <p:spPr>
          <a:xfrm>
            <a:off x="668692" y="1317380"/>
            <a:ext cx="10721798" cy="834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MySQL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Workbench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（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MySQL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工作台），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MySQL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官方提供的一款免费的图形化 </a:t>
            </a:r>
            <a:r>
              <a:rPr lang="en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MySQL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数据库管理工具，它提供了图形化界面，可以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方便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地进行数据库操作。</a:t>
            </a:r>
            <a:endParaRPr lang="en-US" altLang="zh-CN" sz="1600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92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671049"/>
            <a:ext cx="1040570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200" b="1" dirty="0">
                <a:latin typeface="Helvetica Neue" panose="02000503000000020004" pitchFamily="2" charset="0"/>
              </a:rPr>
              <a:t>MySQL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latin typeface="Helvetica Neue" panose="02000503000000020004" pitchFamily="2" charset="0"/>
              </a:rPr>
              <a:t>Workbench</a:t>
            </a:r>
            <a:r>
              <a:rPr lang="zh-CN" altLang="en-US" sz="3200" b="1" dirty="0">
                <a:latin typeface="Helvetica Neue" panose="02000503000000020004" pitchFamily="2" charset="0"/>
              </a:rPr>
              <a:t> 下载、安装</a:t>
            </a:r>
            <a:r>
              <a:rPr lang="en-US" altLang="zh-CN" sz="3200" b="1" dirty="0">
                <a:latin typeface="Helvetica Neue" panose="02000503000000020004" pitchFamily="2" charset="0"/>
              </a:rPr>
              <a:t> - MacOS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endParaRPr lang="zh-CN" altLang="en-US"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86A2D4-C1A1-099D-99A6-FABB17EF7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2" y="1893286"/>
            <a:ext cx="7669216" cy="383907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2FBA2BB-168D-938E-69E4-CFFEDBD0103D}"/>
              </a:ext>
            </a:extLst>
          </p:cNvPr>
          <p:cNvSpPr txBox="1"/>
          <p:nvPr/>
        </p:nvSpPr>
        <p:spPr>
          <a:xfrm>
            <a:off x="668692" y="1317380"/>
            <a:ext cx="10721798" cy="422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登陆 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MySQL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官网下载</a:t>
            </a:r>
            <a:endParaRPr lang="en-US" altLang="zh-CN" sz="1600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213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6BF294-76FA-CF40-8A49-3A4B9CE9D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34" y="1604364"/>
            <a:ext cx="7772400" cy="331060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948D3BC5-AE7B-1BA8-2133-EDE5EE41060D}"/>
              </a:ext>
            </a:extLst>
          </p:cNvPr>
          <p:cNvSpPr txBox="1">
            <a:spLocks/>
          </p:cNvSpPr>
          <p:nvPr/>
        </p:nvSpPr>
        <p:spPr>
          <a:xfrm>
            <a:off x="668692" y="671049"/>
            <a:ext cx="1040570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200" b="1" dirty="0">
                <a:latin typeface="Helvetica Neue" panose="02000503000000020004" pitchFamily="2" charset="0"/>
              </a:rPr>
              <a:t>MySQL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latin typeface="Helvetica Neue" panose="02000503000000020004" pitchFamily="2" charset="0"/>
              </a:rPr>
              <a:t>Workbench</a:t>
            </a:r>
            <a:r>
              <a:rPr lang="zh-CN" altLang="en-US" sz="3200" b="1" dirty="0">
                <a:latin typeface="Helvetica Neue" panose="02000503000000020004" pitchFamily="2" charset="0"/>
              </a:rPr>
              <a:t> 下载、安装</a:t>
            </a:r>
            <a:r>
              <a:rPr lang="en-US" altLang="zh-CN" sz="3200" b="1" dirty="0">
                <a:latin typeface="Helvetica Neue" panose="02000503000000020004" pitchFamily="2" charset="0"/>
              </a:rPr>
              <a:t> - MacOS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80097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805CD5-B35B-7F3D-1981-1611306D1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2" y="1543428"/>
            <a:ext cx="7772400" cy="410981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868358B2-A57B-ECB3-E0B7-9A3664EF934E}"/>
              </a:ext>
            </a:extLst>
          </p:cNvPr>
          <p:cNvSpPr txBox="1">
            <a:spLocks/>
          </p:cNvSpPr>
          <p:nvPr/>
        </p:nvSpPr>
        <p:spPr>
          <a:xfrm>
            <a:off x="668692" y="671049"/>
            <a:ext cx="1040570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200" b="1" dirty="0">
                <a:latin typeface="Helvetica Neue" panose="02000503000000020004" pitchFamily="2" charset="0"/>
              </a:rPr>
              <a:t>MySQL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latin typeface="Helvetica Neue" panose="02000503000000020004" pitchFamily="2" charset="0"/>
              </a:rPr>
              <a:t>Workbench</a:t>
            </a:r>
            <a:r>
              <a:rPr lang="zh-CN" altLang="en-US" sz="3200" b="1" dirty="0">
                <a:latin typeface="Helvetica Neue" panose="02000503000000020004" pitchFamily="2" charset="0"/>
              </a:rPr>
              <a:t> 下载、安装</a:t>
            </a:r>
            <a:r>
              <a:rPr lang="en-US" altLang="zh-CN" sz="3200" b="1" dirty="0">
                <a:latin typeface="Helvetica Neue" panose="02000503000000020004" pitchFamily="2" charset="0"/>
              </a:rPr>
              <a:t> - MacOS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78029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AD5C8EB-D942-3B40-85D9-6CA9DC2B7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70" y="2083800"/>
            <a:ext cx="7651219" cy="41863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8D5929D-3592-5450-566F-E8CDF6B774BB}"/>
              </a:ext>
            </a:extLst>
          </p:cNvPr>
          <p:cNvSpPr txBox="1"/>
          <p:nvPr/>
        </p:nvSpPr>
        <p:spPr>
          <a:xfrm>
            <a:off x="589670" y="1430872"/>
            <a:ext cx="4569352" cy="422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根据电脑芯片类型选择 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arm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或 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x86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1DA7B506-519C-4D80-9744-2942B7422473}"/>
              </a:ext>
            </a:extLst>
          </p:cNvPr>
          <p:cNvSpPr txBox="1">
            <a:spLocks/>
          </p:cNvSpPr>
          <p:nvPr/>
        </p:nvSpPr>
        <p:spPr>
          <a:xfrm>
            <a:off x="668692" y="671049"/>
            <a:ext cx="1040570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200" b="1" dirty="0">
                <a:latin typeface="Helvetica Neue" panose="02000503000000020004" pitchFamily="2" charset="0"/>
              </a:rPr>
              <a:t>MySQL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latin typeface="Helvetica Neue" panose="02000503000000020004" pitchFamily="2" charset="0"/>
              </a:rPr>
              <a:t>Workbench</a:t>
            </a:r>
            <a:r>
              <a:rPr lang="zh-CN" altLang="en-US" sz="3200" b="1" dirty="0">
                <a:latin typeface="Helvetica Neue" panose="02000503000000020004" pitchFamily="2" charset="0"/>
              </a:rPr>
              <a:t> 下载、安装</a:t>
            </a:r>
            <a:r>
              <a:rPr lang="en-US" altLang="zh-CN" sz="3200" b="1" dirty="0">
                <a:latin typeface="Helvetica Neue" panose="02000503000000020004" pitchFamily="2" charset="0"/>
              </a:rPr>
              <a:t> - MacOS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50037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3933A34-ED8D-F3AD-A5A4-BE41041CA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2" y="1965596"/>
            <a:ext cx="4262118" cy="13772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3EC9456-1167-D912-5ACD-562B6DB045FA}"/>
              </a:ext>
            </a:extLst>
          </p:cNvPr>
          <p:cNvSpPr txBox="1"/>
          <p:nvPr/>
        </p:nvSpPr>
        <p:spPr>
          <a:xfrm>
            <a:off x="668692" y="14014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下载完成后双击 </a:t>
            </a:r>
            <a:r>
              <a:rPr lang="en-US" altLang="zh-CN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dmg</a:t>
            </a:r>
            <a:r>
              <a:rPr lang="zh-CN" alt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安装</a:t>
            </a:r>
            <a:endParaRPr lang="zh-CN" altLang="en-US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3850FC3A-43BA-40B7-C9F6-86B2939E92D5}"/>
              </a:ext>
            </a:extLst>
          </p:cNvPr>
          <p:cNvSpPr txBox="1">
            <a:spLocks/>
          </p:cNvSpPr>
          <p:nvPr/>
        </p:nvSpPr>
        <p:spPr>
          <a:xfrm>
            <a:off x="668692" y="671049"/>
            <a:ext cx="1040570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200" b="1" dirty="0">
                <a:latin typeface="Helvetica Neue" panose="02000503000000020004" pitchFamily="2" charset="0"/>
              </a:rPr>
              <a:t>MySQL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latin typeface="Helvetica Neue" panose="02000503000000020004" pitchFamily="2" charset="0"/>
              </a:rPr>
              <a:t>Workbench</a:t>
            </a:r>
            <a:r>
              <a:rPr lang="zh-CN" altLang="en-US" sz="3200" b="1" dirty="0">
                <a:latin typeface="Helvetica Neue" panose="02000503000000020004" pitchFamily="2" charset="0"/>
              </a:rPr>
              <a:t> 下载、安装</a:t>
            </a:r>
            <a:r>
              <a:rPr lang="en-US" altLang="zh-CN" sz="3200" b="1" dirty="0">
                <a:latin typeface="Helvetica Neue" panose="02000503000000020004" pitchFamily="2" charset="0"/>
              </a:rPr>
              <a:t> - MacOS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endParaRPr lang="zh-CN" altLang="en-US" sz="32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C654F48-F673-977A-9B68-D0D636302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92" y="3625063"/>
            <a:ext cx="5935308" cy="256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95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671049"/>
            <a:ext cx="1040570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200" b="1" dirty="0">
                <a:latin typeface="Helvetica Neue" panose="02000503000000020004" pitchFamily="2" charset="0"/>
              </a:rPr>
              <a:t>MySQL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latin typeface="Helvetica Neue" panose="02000503000000020004" pitchFamily="2" charset="0"/>
              </a:rPr>
              <a:t>Workbench</a:t>
            </a:r>
            <a:r>
              <a:rPr lang="zh-CN" altLang="en-US" sz="3200" b="1" dirty="0">
                <a:latin typeface="Helvetica Neue" panose="02000503000000020004" pitchFamily="2" charset="0"/>
              </a:rPr>
              <a:t> 下载、安装 </a:t>
            </a:r>
            <a:r>
              <a:rPr lang="en-US" altLang="zh-CN" sz="3200" b="1" dirty="0">
                <a:latin typeface="Helvetica Neue" panose="02000503000000020004" pitchFamily="2" charset="0"/>
              </a:rPr>
              <a:t>-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latin typeface="Helvetica Neue" panose="02000503000000020004" pitchFamily="2" charset="0"/>
              </a:rPr>
              <a:t>Windows</a:t>
            </a:r>
            <a:r>
              <a:rPr lang="zh-CN" altLang="en-US" sz="3200" b="1" dirty="0">
                <a:latin typeface="Helvetica Neue" panose="02000503000000020004" pitchFamily="2" charset="0"/>
              </a:rPr>
              <a:t> </a:t>
            </a:r>
            <a:endParaRPr lang="zh-CN" altLang="en-US"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86A2D4-C1A1-099D-99A6-FABB17EF7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2" y="1893286"/>
            <a:ext cx="7669216" cy="383907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2FBA2BB-168D-938E-69E4-CFFEDBD0103D}"/>
              </a:ext>
            </a:extLst>
          </p:cNvPr>
          <p:cNvSpPr txBox="1"/>
          <p:nvPr/>
        </p:nvSpPr>
        <p:spPr>
          <a:xfrm>
            <a:off x="668692" y="1317380"/>
            <a:ext cx="10721798" cy="422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登陆 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MySQL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官网下载</a:t>
            </a:r>
            <a:endParaRPr lang="en-US" altLang="zh-CN" sz="1600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481928"/>
      </p:ext>
    </p:extLst>
  </p:cSld>
  <p:clrMapOvr>
    <a:masterClrMapping/>
  </p:clrMapOvr>
</p:sld>
</file>

<file path=ppt/theme/theme1.xml><?xml version="1.0" encoding="utf-8"?>
<a:theme xmlns:a="http://schemas.openxmlformats.org/drawingml/2006/main" name="饥人谷2020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00"/>
      </a:hlink>
      <a:folHlink>
        <a:srgbClr val="FFFF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饥人谷2020" id="{9EA43CC4-F49E-4AFB-A232-7BBA7D9D7755}" vid="{63A6EB6F-AC6E-43AB-B8C5-02C8C8D42495}"/>
    </a:ext>
  </a:extLst>
</a:theme>
</file>

<file path=ppt/theme/theme2.xml><?xml version="1.0" encoding="utf-8"?>
<a:theme xmlns:a="http://schemas.openxmlformats.org/drawingml/2006/main" name="饥人谷2019浅色主题​​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0000"/>
      </a:hlink>
      <a:folHlink>
        <a:srgbClr val="FF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vaScript 入门.pptx" id="{B812C777-9E68-4F43-B758-EBA532ADB484}" vid="{D326234F-4341-4D06-8CC1-2D740558C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饥人谷2020</Template>
  <TotalTime>70942</TotalTime>
  <Words>342</Words>
  <Application>Microsoft Macintosh PowerPoint</Application>
  <PresentationFormat>宽屏</PresentationFormat>
  <Paragraphs>49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等线</vt:lpstr>
      <vt:lpstr>思源黑体</vt:lpstr>
      <vt:lpstr>Microsoft YaHei</vt:lpstr>
      <vt:lpstr>Microsoft YaHei</vt:lpstr>
      <vt:lpstr>Arial</vt:lpstr>
      <vt:lpstr>Calibri</vt:lpstr>
      <vt:lpstr>Consolas</vt:lpstr>
      <vt:lpstr>Helvetica Neue</vt:lpstr>
      <vt:lpstr>Wingdings</vt:lpstr>
      <vt:lpstr>饥人谷2020</vt:lpstr>
      <vt:lpstr>饥人谷2019浅色主题​​</vt:lpstr>
      <vt:lpstr>使用 MySQL Workbench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蓝色PPT</dc:title>
  <dc:creator>方 方</dc:creator>
  <cp:lastModifiedBy>vincent</cp:lastModifiedBy>
  <cp:revision>731</cp:revision>
  <dcterms:created xsi:type="dcterms:W3CDTF">2021-12-14T08:53:33Z</dcterms:created>
  <dcterms:modified xsi:type="dcterms:W3CDTF">2023-06-22T12:34:18Z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agleCloud">
    <vt:lpwstr>61676334b4e8422151e43967553014381f5e06876ebe2bbce66cedec39aecaac9e60da91a32bcea9066488722440b91e2e3765cd25c80ab99dc5f884e342435439364240fb3cb2ed3f5b47b5a74b7b5103e0ea68b0db6ee782673491502157f37bcb9c5d2ee0791f61a51da3002f5ae6dcfb636c2e36fd27a8e74f484e592c6</vt:lpwstr>
  </property>
  <property fmtid="{D5CDD505-2E9C-101B-9397-08002B2CF9AE}" pid="3" name="EagleCloud1">
    <vt:lpwstr>c62209c9595ad58fdd8f336497f2320c803153dc4c267aa8b6c135973893ba012144e4100a4c93a7818780a176da2b295d2d4431860dfc99ddb680da24bc2e890555453fe70b1f0eb3b1e839343e9498377e3b28e7eb46a3630addcad188ef06f3c2d2b559dc87b555fb2e0f616fa929c8f35959b705f240623675195244d44</vt:lpwstr>
  </property>
  <property fmtid="{D5CDD505-2E9C-101B-9397-08002B2CF9AE}" pid="4" name="EagleCloud2">
    <vt:lpwstr>972c20d613c2c913bcdaae44a9787a3c9564541d57b285fb8bad77c0ead7624e53e4531826e354954814ae545be9377fecf3bd8dae62c47dffb93cf4048f38afb5</vt:lpwstr>
  </property>
</Properties>
</file>